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5"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05" autoAdjust="0"/>
  </p:normalViewPr>
  <p:slideViewPr>
    <p:cSldViewPr>
      <p:cViewPr varScale="1">
        <p:scale>
          <a:sx n="87" d="100"/>
          <a:sy n="87" d="100"/>
        </p:scale>
        <p:origin x="528"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Introduction to DevOps</a:t>
            </a:r>
          </a:p>
        </p:txBody>
      </p:sp>
      <p:sp>
        <p:nvSpPr>
          <p:cNvPr id="6" name="Subtitle 5"/>
          <p:cNvSpPr>
            <a:spLocks noGrp="1"/>
          </p:cNvSpPr>
          <p:nvPr>
            <p:ph type="subTitle" idx="1"/>
          </p:nvPr>
        </p:nvSpPr>
        <p:spPr/>
        <p:txBody>
          <a:bodyPr/>
          <a:lstStyle/>
          <a:p>
            <a:r>
              <a:rPr lang="en-US" dirty="0"/>
              <a:t>Sonika Rathi</a:t>
            </a:r>
          </a:p>
        </p:txBody>
      </p:sp>
      <p:sp>
        <p:nvSpPr>
          <p:cNvPr id="7" name="Text Placeholder 6"/>
          <p:cNvSpPr>
            <a:spLocks noGrp="1"/>
          </p:cNvSpPr>
          <p:nvPr>
            <p:ph type="body" sz="quarter" idx="14"/>
          </p:nvPr>
        </p:nvSpPr>
        <p:spPr/>
        <p:txBody>
          <a:bodyPr/>
          <a:lstStyle/>
          <a:p>
            <a:r>
              <a:rPr lang="en-US" dirty="0"/>
              <a:t>Assistant Professor</a:t>
            </a:r>
          </a:p>
          <a:p>
            <a:r>
              <a:rPr lang="en-US" dirty="0"/>
              <a:t>BITS </a:t>
            </a:r>
            <a:r>
              <a:rPr lang="en-US" dirty="0" err="1"/>
              <a:t>Pilani</a:t>
            </a:r>
            <a:endParaRPr lang="en-US" dirty="0"/>
          </a:p>
        </p:txBody>
      </p:sp>
    </p:spTree>
    <p:extLst>
      <p:ext uri="{BB962C8B-B14F-4D97-AF65-F5344CB8AC3E}">
        <p14:creationId xmlns:p14="http://schemas.microsoft.com/office/powerpoint/2010/main" val="37972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Introduction</a:t>
            </a:r>
          </a:p>
          <a:p>
            <a:r>
              <a:rPr lang="en-US" dirty="0"/>
              <a:t>Characterization of the cloud</a:t>
            </a:r>
          </a:p>
          <a:p>
            <a:r>
              <a:rPr lang="en-US" dirty="0"/>
              <a:t>Cloud services</a:t>
            </a:r>
          </a:p>
        </p:txBody>
      </p:sp>
      <p:sp>
        <p:nvSpPr>
          <p:cNvPr id="4" name="Text Placeholder 3"/>
          <p:cNvSpPr>
            <a:spLocks noGrp="1"/>
          </p:cNvSpPr>
          <p:nvPr>
            <p:ph type="body" sz="quarter" idx="14"/>
          </p:nvPr>
        </p:nvSpPr>
        <p:spPr>
          <a:xfrm>
            <a:off x="329247" y="1143001"/>
            <a:ext cx="11196956" cy="395287"/>
          </a:xfrm>
        </p:spPr>
        <p:txBody>
          <a:bodyPr/>
          <a:lstStyle/>
          <a:p>
            <a:r>
              <a:rPr lang="en-US" dirty="0"/>
              <a:t>Cloud as a catalyst for DevOps</a:t>
            </a:r>
          </a:p>
        </p:txBody>
      </p:sp>
      <p:sp>
        <p:nvSpPr>
          <p:cNvPr id="5" name="Title 4"/>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9203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a:xfrm>
            <a:off x="857739" y="1600201"/>
            <a:ext cx="10160000" cy="4114799"/>
          </a:xfrm>
        </p:spPr>
        <p:txBody>
          <a:bodyPr>
            <a:normAutofit lnSpcReduction="10000"/>
          </a:bodyPr>
          <a:lstStyle/>
          <a:p>
            <a:r>
              <a:rPr lang="en-US" dirty="0"/>
              <a:t>Unfortunately for many organizations, the cloud is still somewhat mysterious</a:t>
            </a:r>
          </a:p>
          <a:p>
            <a:r>
              <a:rPr lang="en-US" dirty="0"/>
              <a:t>Not the concept of the cloud but why they are not seeing the benefits that were promised to them</a:t>
            </a:r>
          </a:p>
          <a:p>
            <a:r>
              <a:rPr lang="en-US" dirty="0"/>
              <a:t>The focus  is on adopting cloud-based infrastructure and managing it</a:t>
            </a:r>
          </a:p>
          <a:p>
            <a:r>
              <a:rPr lang="en-US" dirty="0"/>
              <a:t>While we will discuss cost benefits primarily,  one should not forget the other benefits and risks of the cloud</a:t>
            </a:r>
          </a:p>
          <a:p>
            <a:r>
              <a:rPr lang="en-US" dirty="0"/>
              <a:t>Benefits:</a:t>
            </a:r>
          </a:p>
          <a:p>
            <a:pPr lvl="1"/>
            <a:r>
              <a:rPr lang="en-US" dirty="0"/>
              <a:t>Redundancy for resilience</a:t>
            </a:r>
          </a:p>
          <a:p>
            <a:pPr lvl="1"/>
            <a:r>
              <a:rPr lang="en-US" dirty="0"/>
              <a:t>The scalability of resources</a:t>
            </a:r>
          </a:p>
          <a:p>
            <a:pPr lvl="1"/>
            <a:r>
              <a:rPr lang="en-US" dirty="0"/>
              <a:t>The strong ecosystem of related</a:t>
            </a:r>
          </a:p>
          <a:p>
            <a:r>
              <a:rPr lang="en-US" dirty="0"/>
              <a:t>Risks:</a:t>
            </a:r>
          </a:p>
          <a:p>
            <a:pPr lvl="1"/>
            <a:r>
              <a:rPr lang="en-US" dirty="0"/>
              <a:t>The dependency on a third-party provider</a:t>
            </a:r>
          </a:p>
          <a:p>
            <a:pPr lvl="1"/>
            <a:r>
              <a:rPr lang="en-US" dirty="0"/>
              <a:t>The challenges with data sovereignty</a:t>
            </a:r>
          </a:p>
          <a:p>
            <a:pPr lvl="1"/>
            <a:r>
              <a:rPr lang="en-US" dirty="0"/>
              <a:t>Risk of being attacked because you are on a popular platform</a:t>
            </a:r>
          </a:p>
          <a:p>
            <a:endParaRPr lang="en-US" dirty="0"/>
          </a:p>
        </p:txBody>
      </p:sp>
      <p:sp>
        <p:nvSpPr>
          <p:cNvPr id="4" name="Text Placeholder 3"/>
          <p:cNvSpPr>
            <a:spLocks noGrp="1"/>
          </p:cNvSpPr>
          <p:nvPr>
            <p:ph type="body" sz="quarter" idx="14"/>
          </p:nvPr>
        </p:nvSpPr>
        <p:spPr/>
        <p:txBody>
          <a:bodyPr/>
          <a:lstStyle/>
          <a:p>
            <a:r>
              <a:rPr lang="en-US" dirty="0"/>
              <a:t>Introduction</a:t>
            </a:r>
          </a:p>
        </p:txBody>
      </p:sp>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a:xfrm>
            <a:off x="857739" y="1600201"/>
            <a:ext cx="10160000" cy="4419599"/>
          </a:xfrm>
        </p:spPr>
        <p:txBody>
          <a:bodyPr>
            <a:normAutofit/>
          </a:bodyPr>
          <a:lstStyle/>
          <a:p>
            <a:r>
              <a:rPr lang="en-US" dirty="0"/>
              <a:t>Characterization of the cloud by National Institute of Standards and Technology (NIST)</a:t>
            </a:r>
          </a:p>
          <a:p>
            <a:pPr lvl="1"/>
            <a:r>
              <a:rPr lang="en-US" dirty="0"/>
              <a:t>On-demand self-service</a:t>
            </a:r>
          </a:p>
          <a:p>
            <a:pPr lvl="1"/>
            <a:r>
              <a:rPr lang="en-US" dirty="0"/>
              <a:t>Broad network access</a:t>
            </a:r>
          </a:p>
          <a:p>
            <a:pPr lvl="1"/>
            <a:r>
              <a:rPr lang="en-US" dirty="0"/>
              <a:t>Resource pooling</a:t>
            </a:r>
          </a:p>
          <a:p>
            <a:pPr lvl="1"/>
            <a:r>
              <a:rPr lang="en-US" dirty="0"/>
              <a:t>Rapid elasticity</a:t>
            </a:r>
          </a:p>
          <a:p>
            <a:pPr lvl="2"/>
            <a:r>
              <a:rPr lang="en-US" dirty="0"/>
              <a:t>It is the Capabilities can be elastically provisioned and released</a:t>
            </a:r>
          </a:p>
          <a:p>
            <a:r>
              <a:rPr lang="en-US" dirty="0"/>
              <a:t>Measured service</a:t>
            </a:r>
          </a:p>
          <a:p>
            <a:pPr lvl="1"/>
            <a:r>
              <a:rPr lang="en-US" dirty="0"/>
              <a:t>Software as a Service (SaaS)</a:t>
            </a:r>
          </a:p>
          <a:p>
            <a:pPr lvl="1"/>
            <a:r>
              <a:rPr lang="en-US" dirty="0"/>
              <a:t>Platform as a Service (PaaS)</a:t>
            </a:r>
          </a:p>
          <a:p>
            <a:pPr lvl="1"/>
            <a:r>
              <a:rPr lang="en-US" dirty="0"/>
              <a:t>Infrastructure as a Service (IaaS)</a:t>
            </a:r>
          </a:p>
          <a:p>
            <a:endParaRPr lang="en-US" dirty="0"/>
          </a:p>
        </p:txBody>
      </p:sp>
      <p:sp>
        <p:nvSpPr>
          <p:cNvPr id="4" name="Text Placeholder 3"/>
          <p:cNvSpPr>
            <a:spLocks noGrp="1"/>
          </p:cNvSpPr>
          <p:nvPr>
            <p:ph type="body" sz="quarter" idx="14"/>
          </p:nvPr>
        </p:nvSpPr>
        <p:spPr/>
        <p:txBody>
          <a:bodyPr/>
          <a:lstStyle/>
          <a:p>
            <a:r>
              <a:rPr lang="en-US" dirty="0"/>
              <a:t>Characterization of the cloud</a:t>
            </a:r>
          </a:p>
        </p:txBody>
      </p:sp>
    </p:spTree>
    <p:extLst>
      <p:ext uri="{BB962C8B-B14F-4D97-AF65-F5344CB8AC3E}">
        <p14:creationId xmlns:p14="http://schemas.microsoft.com/office/powerpoint/2010/main" val="331796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a:xfrm>
            <a:off x="857739" y="1600201"/>
            <a:ext cx="10160000" cy="3124199"/>
          </a:xfrm>
        </p:spPr>
        <p:txBody>
          <a:bodyPr/>
          <a:lstStyle/>
          <a:p>
            <a:r>
              <a:rPr lang="en-US" dirty="0"/>
              <a:t>In this the consumer is provided the capability to use the provider’s applications running on a cloud infrastructure </a:t>
            </a:r>
          </a:p>
          <a:p>
            <a:r>
              <a:rPr lang="en-US" dirty="0"/>
              <a:t>The applications are accessible from various client devices through either a thin client interface, such as a web browser (e.g., web-based e-mail) or an application interface.  </a:t>
            </a:r>
          </a:p>
          <a:p>
            <a:r>
              <a:rPr lang="en-US" dirty="0"/>
              <a:t>The consumer does not manage or control the underlying cloud infrastructure including networks, servers, operating systems, storage. </a:t>
            </a:r>
          </a:p>
          <a:p>
            <a:r>
              <a:rPr lang="en-US" dirty="0"/>
              <a:t>For an example, you can relate google apps, Cisco WebEx, as a Service, Office 365 service, where Provider deals with the licensing of software’s </a:t>
            </a:r>
          </a:p>
        </p:txBody>
      </p:sp>
      <p:sp>
        <p:nvSpPr>
          <p:cNvPr id="4" name="Text Placeholder 3"/>
          <p:cNvSpPr>
            <a:spLocks noGrp="1"/>
          </p:cNvSpPr>
          <p:nvPr>
            <p:ph type="body" sz="quarter" idx="14"/>
          </p:nvPr>
        </p:nvSpPr>
        <p:spPr/>
        <p:txBody>
          <a:bodyPr/>
          <a:lstStyle/>
          <a:p>
            <a:r>
              <a:rPr lang="en-US" dirty="0"/>
              <a:t>Software as a Service (SaaS) </a:t>
            </a:r>
          </a:p>
        </p:txBody>
      </p:sp>
    </p:spTree>
    <p:extLst>
      <p:ext uri="{BB962C8B-B14F-4D97-AF65-F5344CB8AC3E}">
        <p14:creationId xmlns:p14="http://schemas.microsoft.com/office/powerpoint/2010/main" val="417884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p:txBody>
          <a:bodyPr/>
          <a:lstStyle/>
          <a:p>
            <a:r>
              <a:rPr lang="en-US" dirty="0"/>
              <a:t>The consumer is provided the capability to deploy onto the cloud infrastructure consumer-created or acquired applications created using programming languages, libraries, services, and tools supported by the provider  </a:t>
            </a:r>
          </a:p>
          <a:p>
            <a:r>
              <a:rPr lang="en-US" dirty="0"/>
              <a:t>The consumer does not manage or control the underlying cloud infrastructure including networks, servers, operating systems, or storage, but consumer has control over the deployed applications and possibly configuration settings for the application-hosting environment </a:t>
            </a:r>
          </a:p>
          <a:p>
            <a:r>
              <a:rPr lang="en-US" dirty="0"/>
              <a:t>For an Example: .NET Development platform is considered as a platform</a:t>
            </a:r>
          </a:p>
        </p:txBody>
      </p:sp>
      <p:sp>
        <p:nvSpPr>
          <p:cNvPr id="4" name="Text Placeholder 3"/>
          <p:cNvSpPr>
            <a:spLocks noGrp="1"/>
          </p:cNvSpPr>
          <p:nvPr>
            <p:ph type="body" sz="quarter" idx="14"/>
          </p:nvPr>
        </p:nvSpPr>
        <p:spPr/>
        <p:txBody>
          <a:bodyPr/>
          <a:lstStyle/>
          <a:p>
            <a:r>
              <a:rPr lang="en-US" dirty="0"/>
              <a:t>Platform as a Service (PaaS)</a:t>
            </a:r>
          </a:p>
        </p:txBody>
      </p:sp>
    </p:spTree>
    <p:extLst>
      <p:ext uri="{BB962C8B-B14F-4D97-AF65-F5344CB8AC3E}">
        <p14:creationId xmlns:p14="http://schemas.microsoft.com/office/powerpoint/2010/main" val="242358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p:txBody>
          <a:bodyPr/>
          <a:lstStyle/>
          <a:p>
            <a:r>
              <a:rPr lang="en-US" dirty="0"/>
              <a:t>The consumer is provided the capability to provision processing, storage, networks, and other fundamental computing resources where the consumer is able to deploy and run arbitrary software, which can include operating systems and applications</a:t>
            </a:r>
          </a:p>
          <a:p>
            <a:r>
              <a:rPr lang="en-US" dirty="0"/>
              <a:t>The consumer does not manage or control the underlying cloud infrastructure but consumer has control over operating systems, storage, and deployed applications; and possibly limited control of select networking components (e.g., host firewalls). For this you can consider any Server Provisioning is IaaS, </a:t>
            </a:r>
          </a:p>
          <a:p>
            <a:endParaRPr lang="en-US" dirty="0"/>
          </a:p>
        </p:txBody>
      </p:sp>
      <p:sp>
        <p:nvSpPr>
          <p:cNvPr id="4" name="Text Placeholder 3"/>
          <p:cNvSpPr>
            <a:spLocks noGrp="1"/>
          </p:cNvSpPr>
          <p:nvPr>
            <p:ph type="body" sz="quarter" idx="14"/>
          </p:nvPr>
        </p:nvSpPr>
        <p:spPr/>
        <p:txBody>
          <a:bodyPr/>
          <a:lstStyle/>
          <a:p>
            <a:r>
              <a:rPr lang="en-US" dirty="0"/>
              <a:t>Infrastructure as a Service (IaaS),</a:t>
            </a:r>
          </a:p>
        </p:txBody>
      </p:sp>
    </p:spTree>
    <p:extLst>
      <p:ext uri="{BB962C8B-B14F-4D97-AF65-F5344CB8AC3E}">
        <p14:creationId xmlns:p14="http://schemas.microsoft.com/office/powerpoint/2010/main" val="388711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Catalyst for DevOps</a:t>
            </a:r>
          </a:p>
        </p:txBody>
      </p:sp>
      <p:sp>
        <p:nvSpPr>
          <p:cNvPr id="3" name="Text Placeholder 2"/>
          <p:cNvSpPr>
            <a:spLocks noGrp="1"/>
          </p:cNvSpPr>
          <p:nvPr>
            <p:ph type="body" sz="quarter" idx="13"/>
          </p:nvPr>
        </p:nvSpPr>
        <p:spPr>
          <a:xfrm>
            <a:off x="857739" y="1600201"/>
            <a:ext cx="10160000" cy="3276599"/>
          </a:xfrm>
        </p:spPr>
        <p:txBody>
          <a:bodyPr/>
          <a:lstStyle/>
          <a:p>
            <a:r>
              <a:rPr lang="en-US" dirty="0"/>
              <a:t>The cloud has emerged as a major trend in IT during recent years</a:t>
            </a:r>
          </a:p>
          <a:p>
            <a:r>
              <a:rPr lang="en-US" dirty="0"/>
              <a:t>Its characteristics include metered usage (pay-per-use) and rapid elasticity, allowing the scaling out of an application to virtually infinite numbers of VMs</a:t>
            </a:r>
          </a:p>
          <a:p>
            <a:r>
              <a:rPr lang="en-US" dirty="0"/>
              <a:t>The cloud rests on a platform that is inherently distributed and exploits virtualization to allow rapid expansion and contraction of the resources available to a given user</a:t>
            </a:r>
          </a:p>
          <a:p>
            <a:r>
              <a:rPr lang="en-US" dirty="0"/>
              <a:t>From an operational perspective, controlling the VMs, managing different database management systems, and ensuring the environments meet the needs of the development and operations tasks are new considerations associated with the cloud</a:t>
            </a:r>
          </a:p>
        </p:txBody>
      </p:sp>
      <p:sp>
        <p:nvSpPr>
          <p:cNvPr id="4" name="Text Placeholder 3"/>
          <p:cNvSpPr>
            <a:spLocks noGrp="1"/>
          </p:cNvSpPr>
          <p:nvPr>
            <p:ph type="body" sz="quarter" idx="14"/>
          </p:nvPr>
        </p:nvSpPr>
        <p:spPr/>
        <p:txBody>
          <a:bodyPr/>
          <a:lstStyle/>
          <a:p>
            <a:r>
              <a:rPr lang="en-US" dirty="0"/>
              <a:t>Summary</a:t>
            </a:r>
          </a:p>
        </p:txBody>
      </p:sp>
    </p:spTree>
    <p:extLst>
      <p:ext uri="{BB962C8B-B14F-4D97-AF65-F5344CB8AC3E}">
        <p14:creationId xmlns:p14="http://schemas.microsoft.com/office/powerpoint/2010/main" val="266399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p:txBody>
      </p:sp>
    </p:spTree>
    <p:extLst>
      <p:ext uri="{BB962C8B-B14F-4D97-AF65-F5344CB8AC3E}">
        <p14:creationId xmlns:p14="http://schemas.microsoft.com/office/powerpoint/2010/main" val="4195798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36</TotalTime>
  <Words>571</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vt:lpstr>
      <vt:lpstr>Helvetica Light</vt:lpstr>
      <vt:lpstr>Office Theme</vt:lpstr>
      <vt:lpstr>Introduction to DevOps</vt:lpstr>
      <vt:lpstr>Agenda</vt:lpstr>
      <vt:lpstr>Cloud as a Catalyst for DevOps</vt:lpstr>
      <vt:lpstr>Cloud as a Catalyst for DevOps</vt:lpstr>
      <vt:lpstr>Cloud as a Catalyst for DevOps</vt:lpstr>
      <vt:lpstr>Cloud as a Catalyst for DevOps</vt:lpstr>
      <vt:lpstr>Cloud as a Catalyst for DevOps</vt:lpstr>
      <vt:lpstr>Cloud as a Catalyst for DevOps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Yalawar, Pravin</cp:lastModifiedBy>
  <cp:revision>4</cp:revision>
  <dcterms:created xsi:type="dcterms:W3CDTF">2019-03-26T13:47:50Z</dcterms:created>
  <dcterms:modified xsi:type="dcterms:W3CDTF">2019-04-01T11:37:52Z</dcterms:modified>
</cp:coreProperties>
</file>